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4"/>
    <p:sldMasterId id="2147483700" r:id="rId5"/>
  </p:sldMasterIdLst>
  <p:notesMasterIdLst>
    <p:notesMasterId r:id="rId17"/>
  </p:notesMasterIdLst>
  <p:sldIdLst>
    <p:sldId id="257" r:id="rId6"/>
    <p:sldId id="282" r:id="rId7"/>
    <p:sldId id="284" r:id="rId8"/>
    <p:sldId id="296" r:id="rId9"/>
    <p:sldId id="289" r:id="rId10"/>
    <p:sldId id="295" r:id="rId11"/>
    <p:sldId id="294" r:id="rId12"/>
    <p:sldId id="288" r:id="rId13"/>
    <p:sldId id="292" r:id="rId14"/>
    <p:sldId id="297" r:id="rId15"/>
    <p:sldId id="28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3" userDrawn="1">
          <p15:clr>
            <a:srgbClr val="A4A3A4"/>
          </p15:clr>
        </p15:guide>
        <p15:guide id="2" pos="234" userDrawn="1">
          <p15:clr>
            <a:srgbClr val="A4A3A4"/>
          </p15:clr>
        </p15:guide>
        <p15:guide id="3" orient="horz" pos="3974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6" orient="horz" pos="1049" userDrawn="1">
          <p15:clr>
            <a:srgbClr val="A4A3A4"/>
          </p15:clr>
        </p15:guide>
        <p15:guide id="7" orient="horz" pos="3634" userDrawn="1">
          <p15:clr>
            <a:srgbClr val="A4A3A4"/>
          </p15:clr>
        </p15:guide>
        <p15:guide id="8" pos="688" userDrawn="1">
          <p15:clr>
            <a:srgbClr val="A4A3A4"/>
          </p15:clr>
        </p15:guide>
        <p15:guide id="9" pos="2366" userDrawn="1">
          <p15:clr>
            <a:srgbClr val="A4A3A4"/>
          </p15:clr>
        </p15:guide>
        <p15:guide id="10" pos="1890" userDrawn="1">
          <p15:clr>
            <a:srgbClr val="A4A3A4"/>
          </p15:clr>
        </p15:guide>
        <p15:guide id="12" orient="horz" pos="777" userDrawn="1">
          <p15:clr>
            <a:srgbClr val="A4A3A4"/>
          </p15:clr>
        </p15:guide>
        <p15:guide id="13" orient="horz" pos="877" userDrawn="1">
          <p15:clr>
            <a:srgbClr val="A4A3A4"/>
          </p15:clr>
        </p15:guide>
        <p15:guide id="14" userDrawn="1">
          <p15:clr>
            <a:srgbClr val="A4A3A4"/>
          </p15:clr>
        </p15:guide>
        <p15:guide id="15" pos="3681" userDrawn="1">
          <p15:clr>
            <a:srgbClr val="A4A3A4"/>
          </p15:clr>
        </p15:guide>
        <p15:guide id="16" orient="horz" pos="27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626262"/>
    <a:srgbClr val="003088"/>
    <a:srgbClr val="F08900"/>
    <a:srgbClr val="FF6900"/>
    <a:srgbClr val="1E5DF8"/>
    <a:srgbClr val="FFFFFF"/>
    <a:srgbClr val="00BED5"/>
    <a:srgbClr val="C13D33"/>
    <a:srgbClr val="E94D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405"/>
    <p:restoredTop sz="97152"/>
  </p:normalViewPr>
  <p:slideViewPr>
    <p:cSldViewPr snapToGrid="0" snapToObjects="1">
      <p:cViewPr varScale="1">
        <p:scale>
          <a:sx n="168" d="100"/>
          <a:sy n="168" d="100"/>
        </p:scale>
        <p:origin x="888" y="192"/>
      </p:cViewPr>
      <p:guideLst>
        <p:guide orient="horz" pos="323"/>
        <p:guide pos="234"/>
        <p:guide orient="horz" pos="3974"/>
        <p:guide pos="7355"/>
        <p:guide orient="horz" pos="1049"/>
        <p:guide orient="horz" pos="3634"/>
        <p:guide pos="688"/>
        <p:guide pos="2366"/>
        <p:guide pos="1890"/>
        <p:guide orient="horz" pos="777"/>
        <p:guide orient="horz" pos="877"/>
        <p:guide/>
        <p:guide pos="3681"/>
        <p:guide orient="horz" pos="27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48FE9A4A-3203-D544-A0F2-9B4A7A1B021E}" type="datetimeFigureOut">
              <a:rPr lang="en-US" smtClean="0"/>
              <a:pPr/>
              <a:t>12/5/2025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C0F3BA1D-A00F-DB41-84DA-BE26C4853B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868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3BA1D-A00F-DB41-84DA-BE26C4853B3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725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081E9A-904D-A985-7343-ECBEF25808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2EAA96-14E4-B0A6-3022-82ECEF34C3E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9CCA53-454E-D20F-21CE-8110B7FD85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506328-1C65-AE0F-6D43-BA461E514B5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3BA1D-A00F-DB41-84DA-BE26C4853B3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0197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3BA1D-A00F-DB41-84DA-BE26C4853B3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541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3BA1D-A00F-DB41-84DA-BE26C4853B3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2191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solidFill>
                <a:srgbClr val="333333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3BA1D-A00F-DB41-84DA-BE26C4853B3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48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CABC88-6D79-1436-DBE7-111260BF6A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B6ADF2-A8FC-C569-846D-17BEAEAA05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463914-5918-8CA3-5B2F-9EE5F83E0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956576-4F42-D379-6B8B-7454A4266D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3BA1D-A00F-DB41-84DA-BE26C4853B3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93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3BA1D-A00F-DB41-84DA-BE26C4853B3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0707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20CDFF-1086-4175-E7DA-025799DA1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EB30A92-76F1-169C-222A-2A3BD015F5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02691D-2DC8-3735-BE9E-526FD28DD9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06375-CEA5-6047-7EEF-8254782B39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3BA1D-A00F-DB41-84DA-BE26C4853B3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7254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3BA1D-A00F-DB41-84DA-BE26C4853B3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384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b="0" i="0" u="none" strike="noStrike" kern="1200" dirty="0">
              <a:solidFill>
                <a:schemeClr val="tx1"/>
              </a:solidFill>
              <a:effectLst/>
              <a:latin typeface="Arial Regular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3BA1D-A00F-DB41-84DA-BE26C4853B3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237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F3BA1D-A00F-DB41-84DA-BE26C4853B3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81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AE69-592D-6D48-8D37-1AF709B043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E34F9-FD31-954C-90A9-25364BF3A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81E6B-7D41-F84E-B286-61EBCE053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E29A8-E8C2-784C-9495-F0D437E95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039A4-CB11-B346-94E7-20D66FCAC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70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D39B2-85B2-8A4B-8008-EE871C7A5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2A1684-4147-4E4A-BE1D-647E280F6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7061D-97DA-5D45-A717-D8A7EEF03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C7700-26C6-804B-9BEF-4E4886CEB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D442D-6AED-C347-A737-1092964EA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145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F360F0-A2C2-BC4E-AC8F-28FB5C10E3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5D444D-2CB3-C84E-AFAB-6E36673058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CCC5E-1493-D445-AD8B-A3A5697A2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6B37B-4148-1847-B7D0-E506A8B43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48933-1B9F-6140-A9E4-6AC0E5BF3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6703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01614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CAE69-592D-6D48-8D37-1AF709B043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CE34F9-FD31-954C-90A9-25364BF3A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81E6B-7D41-F84E-B286-61EBCE053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E29A8-E8C2-784C-9495-F0D437E95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039A4-CB11-B346-94E7-20D66FCAC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3703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EF2C8-66D4-EF4A-AAFD-01BC50FA7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D9361-0DDC-EE4E-A740-F93892B36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9F65C-3FCD-8B46-A28D-257FA8F28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8163C-7F3C-9B44-A028-C4886506F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7796D-644C-B740-8C2E-356ECAB6D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4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1CB58-4758-1C42-8DAA-2AAA3F98F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7D025-4B39-8D45-811F-5B1E30D5E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683CA-90A4-5E49-AA2C-3DCED63A8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1DED1-CD68-AC4C-ABC6-F8EEE292B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83341-F52D-D14B-A417-6C66E51D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999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351C6-2D17-C14E-8DC1-418227C6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F791E-6CBD-2747-86C9-A91E120F50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6279C1-F68E-7E4B-B565-93EC951F8A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866C6-99FF-2F4A-936E-613FC9DB3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D0DB7C-BDCE-D146-9584-809FFC25D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FD1283-F062-2E4B-8DD8-A11DB5311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6614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CD01-DE9B-A849-A35D-9F761E7A2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13394-3DB5-5A4C-965B-35CC3D1F2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C87B7-015A-EE48-9BA2-392DACDC0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A97E02-FB0B-A048-9274-06CF174361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DCF4DD-E248-C543-910E-BAFFB18831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573B90-35AD-3E43-B0CA-8BA2F2BB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6E709E-0F2B-524A-BB14-376202A26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8CED43-5180-C24B-8196-24914383E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5096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E4D60-AC0C-044F-8925-BE12978C5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80422E-D871-AC4C-A0FF-BA911179F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A61A44-CE7E-2E47-A2C7-EFD19C4D4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A8DBD8-7206-5A45-8701-1C5BFDD6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9581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A31B14-AAAA-D746-8A4F-C3E1BB0AC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54D6A3-2EE2-B640-B0F3-7408BA955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3CF3B5-8136-464C-B9CE-C289E9FE8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384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EF2C8-66D4-EF4A-AAFD-01BC50FA7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D9361-0DDC-EE4E-A740-F93892B36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9F65C-3FCD-8B46-A28D-257FA8F28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8163C-7F3C-9B44-A028-C4886506F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7796D-644C-B740-8C2E-356ECAB6D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9290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BD96A-43E5-A645-B273-977F074EA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B250C-BB32-7348-BE3C-383B51A8F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78973E-998F-6D41-9801-A30991298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5CC00-44DF-1E48-95F7-E532F4C69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4893D-3FFC-6749-AD92-18B78F33A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3AAAD-3463-B142-AEB9-CFB5F3DC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9198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9AEEA-03B0-C845-83C2-A99DE7CF4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D0810E-8148-AB45-8D0B-5492633BCB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E66B3-4F01-3148-9B21-03E05C59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0305A-EC70-204D-A203-97127CF60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DF6F2-688B-AC47-8BE3-B3918FD0B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CE4F3-8FAC-C647-B187-2C7658470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143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D39B2-85B2-8A4B-8008-EE871C7A5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2A1684-4147-4E4A-BE1D-647E280F6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E7061D-97DA-5D45-A717-D8A7EEF03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C7700-26C6-804B-9BEF-4E4886CEB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D442D-6AED-C347-A737-1092964EA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9692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F360F0-A2C2-BC4E-AC8F-28FB5C10E3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5D444D-2CB3-C84E-AFAB-6E36673058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CCC5E-1493-D445-AD8B-A3A5697A2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6B37B-4148-1847-B7D0-E506A8B43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48933-1B9F-6140-A9E4-6AC0E5BF3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35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72286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806709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4548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1CB58-4758-1C42-8DAA-2AAA3F98F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7D025-4B39-8D45-811F-5B1E30D5E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2683CA-90A4-5E49-AA2C-3DCED63A8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1DED1-CD68-AC4C-ABC6-F8EEE292B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83341-F52D-D14B-A417-6C66E51D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98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351C6-2D17-C14E-8DC1-418227C69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F791E-6CBD-2747-86C9-A91E120F50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6279C1-F68E-7E4B-B565-93EC951F8A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866C6-99FF-2F4A-936E-613FC9DB3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D0DB7C-BDCE-D146-9584-809FFC25D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FD1283-F062-2E4B-8DD8-A11DB5311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672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DCD01-DE9B-A849-A35D-9F761E7A2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13394-3DB5-5A4C-965B-35CC3D1F29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0C87B7-015A-EE48-9BA2-392DACDC0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A97E02-FB0B-A048-9274-06CF174361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DCF4DD-E248-C543-910E-BAFFB18831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573B90-35AD-3E43-B0CA-8BA2F2BB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6E709E-0F2B-524A-BB14-376202A26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8CED43-5180-C24B-8196-24914383E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70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E4D60-AC0C-044F-8925-BE12978C5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80422E-D871-AC4C-A0FF-BA911179F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A61A44-CE7E-2E47-A2C7-EFD19C4D4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A8DBD8-7206-5A45-8701-1C5BFDD6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61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A31B14-AAAA-D746-8A4F-C3E1BB0AC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54D6A3-2EE2-B640-B0F3-7408BA955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3CF3B5-8136-464C-B9CE-C289E9FE8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45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BD96A-43E5-A645-B273-977F074EA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B250C-BB32-7348-BE3C-383B51A8F8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78973E-998F-6D41-9801-A30991298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5CC00-44DF-1E48-95F7-E532F4C69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4893D-3FFC-6749-AD92-18B78F33A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03AAAD-3463-B142-AEB9-CFB5F3DC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596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9AEEA-03B0-C845-83C2-A99DE7CF45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D0810E-8148-AB45-8D0B-5492633BCB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CE66B3-4F01-3148-9B21-03E05C59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80305A-EC70-204D-A203-97127CF60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CDF6F2-688B-AC47-8BE3-B3918FD0B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CE4F3-8FAC-C647-B187-2C7658470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77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944EB6-27EE-0E47-84EB-753C79CA3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1CE029-EB58-6B41-8EAC-704F548C3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4E693-13CD-E14F-A36D-9E3FC3ABCD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84B2D-1B08-DB46-ACAA-271FBB735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DCA95-5F3D-D940-BE0E-5DFB11030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616A4E-C980-1B4E-AB07-243472D4897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rcRect/>
          <a:stretch/>
        </p:blipFill>
        <p:spPr>
          <a:xfrm>
            <a:off x="97200" y="5760000"/>
            <a:ext cx="2352675" cy="101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851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Wingdings" pitchFamily="2" charset="2"/>
        <a:buChar char="§"/>
        <a:defRPr sz="2800" kern="1200">
          <a:solidFill>
            <a:schemeClr val="accent4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§"/>
        <a:defRPr sz="2400" kern="1200">
          <a:solidFill>
            <a:schemeClr val="accent4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§"/>
        <a:defRPr sz="2000" kern="1200">
          <a:solidFill>
            <a:schemeClr val="accent4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§"/>
        <a:defRPr sz="1800" kern="1200">
          <a:solidFill>
            <a:schemeClr val="accent4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§"/>
        <a:defRPr sz="1800" kern="1200">
          <a:solidFill>
            <a:schemeClr val="accent4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66" userDrawn="1">
          <p15:clr>
            <a:srgbClr val="F26B43"/>
          </p15:clr>
        </p15:guide>
        <p15:guide id="4" orient="horz" pos="3997" userDrawn="1">
          <p15:clr>
            <a:srgbClr val="F26B43"/>
          </p15:clr>
        </p15:guide>
        <p15:guide id="5" orient="horz" pos="4156" userDrawn="1">
          <p15:clr>
            <a:srgbClr val="F26B43"/>
          </p15:clr>
        </p15:guide>
        <p15:guide id="6" orient="horz" pos="3657" userDrawn="1">
          <p15:clr>
            <a:srgbClr val="F26B43"/>
          </p15:clr>
        </p15:guide>
        <p15:guide id="7" pos="15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944EB6-27EE-0E47-84EB-753C79CA3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1CE029-EB58-6B41-8EAC-704F548C3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4E693-13CD-E14F-A36D-9E3FC3ABCD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D68BC-1AD8-B640-8B1E-602BF3073AFD}" type="datetimeFigureOut">
              <a:rPr lang="en-US" smtClean="0"/>
              <a:t>12/5/2025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84B2D-1B08-DB46-ACAA-271FBB735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DCA95-5F3D-D940-BE0E-5DFB11030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AB195-B577-5546-8349-9DDA93B61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380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Font typeface="Wingdings" pitchFamily="2" charset="2"/>
        <a:buChar char="§"/>
        <a:defRPr sz="2800" kern="1200">
          <a:solidFill>
            <a:schemeClr val="accent4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§"/>
        <a:defRPr sz="2400" kern="1200">
          <a:solidFill>
            <a:schemeClr val="accent4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§"/>
        <a:defRPr sz="2000" kern="1200">
          <a:solidFill>
            <a:schemeClr val="accent4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§"/>
        <a:defRPr sz="1800" kern="1200">
          <a:solidFill>
            <a:schemeClr val="accent4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1"/>
        </a:buClr>
        <a:buFont typeface="Wingdings" pitchFamily="2" charset="2"/>
        <a:buChar char="§"/>
        <a:defRPr sz="1800" kern="1200">
          <a:solidFill>
            <a:schemeClr val="accent4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7DEF875-2462-5046-A634-D9DD6C62A99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1200" y="140400"/>
            <a:ext cx="3619500" cy="15544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DB0FE0-A4AF-D848-8925-91A37993D74D}"/>
              </a:ext>
            </a:extLst>
          </p:cNvPr>
          <p:cNvSpPr txBox="1"/>
          <p:nvPr/>
        </p:nvSpPr>
        <p:spPr>
          <a:xfrm>
            <a:off x="981474" y="2248741"/>
            <a:ext cx="8183053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800" b="1" spc="-150">
                <a:solidFill>
                  <a:srgbClr val="2E2C61"/>
                </a:solidFill>
                <a:latin typeface="Arial"/>
                <a:ea typeface="Calibri"/>
                <a:cs typeface="Arial"/>
              </a:rPr>
              <a:t>Motivation for Exploring </a:t>
            </a:r>
            <a:r>
              <a:rPr lang="en-US" sz="4800" b="1" spc="-150" err="1">
                <a:solidFill>
                  <a:srgbClr val="2E2C61"/>
                </a:solidFill>
                <a:latin typeface="Arial"/>
                <a:ea typeface="Calibri"/>
                <a:cs typeface="Arial"/>
              </a:rPr>
              <a:t>MyAccessID</a:t>
            </a:r>
            <a:r>
              <a:rPr lang="en-US" sz="4800" b="1" spc="-150">
                <a:solidFill>
                  <a:srgbClr val="2E2C61"/>
                </a:solidFill>
                <a:latin typeface="Arial"/>
                <a:ea typeface="Calibri"/>
                <a:cs typeface="Arial"/>
              </a:rPr>
              <a:t> Adoption at STFC Hartree Centre</a:t>
            </a:r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EB0AE4-391E-6F41-84C6-D4EEDF519A31}"/>
              </a:ext>
            </a:extLst>
          </p:cNvPr>
          <p:cNvSpPr/>
          <p:nvPr/>
        </p:nvSpPr>
        <p:spPr>
          <a:xfrm>
            <a:off x="981475" y="4555351"/>
            <a:ext cx="7382557" cy="46166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2400" dirty="0">
                <a:solidFill>
                  <a:schemeClr val="accent3"/>
                </a:solidFill>
                <a:cs typeface="Arial"/>
              </a:rPr>
              <a:t>Challenges and </a:t>
            </a:r>
            <a:r>
              <a:rPr lang="en-GB" sz="2400">
                <a:solidFill>
                  <a:schemeClr val="accent3"/>
                </a:solidFill>
                <a:cs typeface="Arial"/>
              </a:rPr>
              <a:t>Requirements</a:t>
            </a:r>
            <a:r>
              <a:rPr lang="en-GB" sz="2400" dirty="0">
                <a:solidFill>
                  <a:schemeClr val="accent3"/>
                </a:solidFill>
                <a:cs typeface="Arial"/>
              </a:rPr>
              <a:t> for Adoption</a:t>
            </a:r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32F1F0F9-79A9-4742-AEEB-BEE0CDA78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0" y="0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382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C4A900-8760-A315-9974-0616E1EBB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F4E0A44-1952-F3FF-1E23-E618DF7461AC}"/>
              </a:ext>
            </a:extLst>
          </p:cNvPr>
          <p:cNvSpPr txBox="1"/>
          <p:nvPr/>
        </p:nvSpPr>
        <p:spPr>
          <a:xfrm>
            <a:off x="403341" y="345182"/>
            <a:ext cx="1127272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b="1">
                <a:solidFill>
                  <a:srgbClr val="2E2C61"/>
                </a:solidFill>
                <a:ea typeface="+mn-lt"/>
                <a:cs typeface="+mn-lt"/>
              </a:rPr>
              <a:t>Looking Ahead: A Federated Future</a:t>
            </a:r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F97F43D-86FA-0A91-074B-DB0833D7D7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5685039"/>
              </p:ext>
            </p:extLst>
          </p:nvPr>
        </p:nvGraphicFramePr>
        <p:xfrm>
          <a:off x="923364" y="1485273"/>
          <a:ext cx="10345271" cy="388745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91825">
                  <a:extLst>
                    <a:ext uri="{9D8B030D-6E8A-4147-A177-3AD203B41FA5}">
                      <a16:colId xmlns:a16="http://schemas.microsoft.com/office/drawing/2014/main" val="2996028346"/>
                    </a:ext>
                  </a:extLst>
                </a:gridCol>
                <a:gridCol w="3564238">
                  <a:extLst>
                    <a:ext uri="{9D8B030D-6E8A-4147-A177-3AD203B41FA5}">
                      <a16:colId xmlns:a16="http://schemas.microsoft.com/office/drawing/2014/main" val="3195203376"/>
                    </a:ext>
                  </a:extLst>
                </a:gridCol>
                <a:gridCol w="6289208">
                  <a:extLst>
                    <a:ext uri="{9D8B030D-6E8A-4147-A177-3AD203B41FA5}">
                      <a16:colId xmlns:a16="http://schemas.microsoft.com/office/drawing/2014/main" val="822379095"/>
                    </a:ext>
                  </a:extLst>
                </a:gridCol>
              </a:tblGrid>
              <a:tr h="495927"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chemeClr val="bg1"/>
                          </a:solidFill>
                        </a:rPr>
                        <a:t>Fed Level of Coupling - High to Low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284922"/>
                  </a:ext>
                </a:extLst>
              </a:tr>
              <a:tr h="569082"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Fully integrated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Orgs combine infra into a single VRE where data &amp;/OR compute is visible and accessible across all nodes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4365422"/>
                  </a:ext>
                </a:extLst>
              </a:tr>
              <a:tr h="569082"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Fed with implicit trust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solidFill>
                            <a:srgbClr val="000000"/>
                          </a:solidFill>
                        </a:rPr>
                        <a:t>Each VRE retains control of their data but allows querying or linked analyses without individual approvals</a:t>
                      </a:r>
                      <a:endParaRPr lang="en-GB" sz="16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3678962"/>
                  </a:ext>
                </a:extLst>
              </a:tr>
              <a:tr h="495927"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Fed with central approval hub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VREs delegate to central governance body (SLAs/OLAs)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9652615"/>
                  </a:ext>
                </a:extLst>
              </a:tr>
              <a:tr h="569082"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Fed with peer-to-peer agreements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solidFill>
                            <a:srgbClr val="000000"/>
                          </a:solidFill>
                        </a:rPr>
                        <a:t>Each VRE negotiates bilateral or multilateral data &amp; compute access</a:t>
                      </a:r>
                      <a:endParaRPr lang="en-GB" sz="16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3435052"/>
                  </a:ext>
                </a:extLst>
              </a:tr>
              <a:tr h="495927"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Isolated but cooperative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>
                          <a:solidFill>
                            <a:srgbClr val="000000"/>
                          </a:solidFill>
                        </a:rPr>
                        <a:t>VREs share a governance framework</a:t>
                      </a:r>
                      <a:endParaRPr lang="en-GB" sz="1600" dirty="0">
                        <a:solidFill>
                          <a:srgbClr val="0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500628"/>
                  </a:ext>
                </a:extLst>
              </a:tr>
              <a:tr h="569082"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Loose alignment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solidFill>
                            <a:srgbClr val="000000"/>
                          </a:solidFill>
                        </a:rPr>
                        <a:t>VREs are part of a directory or community with no shared governance or standards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54849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1722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DB0FE0-A4AF-D848-8925-91A37993D74D}"/>
              </a:ext>
            </a:extLst>
          </p:cNvPr>
          <p:cNvSpPr txBox="1"/>
          <p:nvPr/>
        </p:nvSpPr>
        <p:spPr>
          <a:xfrm>
            <a:off x="1003511" y="3096000"/>
            <a:ext cx="4564836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4800" b="1" spc="-150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B9EF342-140C-3F47-BAC7-4F9DD11983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1200" y="140400"/>
            <a:ext cx="3619500" cy="1554480"/>
          </a:xfrm>
          <a:prstGeom prst="rect">
            <a:avLst/>
          </a:prstGeom>
        </p:spPr>
      </p:pic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77BD6B83-E80E-2244-A6AC-38C7C17B57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0" y="0"/>
            <a:ext cx="7315200" cy="41148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D2BA488D-8F60-8442-B133-BEE209B1B17B}"/>
              </a:ext>
            </a:extLst>
          </p:cNvPr>
          <p:cNvGrpSpPr/>
          <p:nvPr/>
        </p:nvGrpSpPr>
        <p:grpSpPr>
          <a:xfrm>
            <a:off x="381600" y="5904254"/>
            <a:ext cx="1911277" cy="338554"/>
            <a:chOff x="381600" y="5904254"/>
            <a:chExt cx="1911277" cy="33855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9BAE1D1-8388-9745-B498-D8D2C3FA2D91}"/>
                </a:ext>
              </a:extLst>
            </p:cNvPr>
            <p:cNvSpPr/>
            <p:nvPr/>
          </p:nvSpPr>
          <p:spPr>
            <a:xfrm>
              <a:off x="547200" y="5904254"/>
              <a:ext cx="174567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hartree.stfc.ac.uk</a:t>
              </a:r>
              <a:endParaRPr lang="en-GB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14A1470-A31A-6445-B2D2-049BBEAF7E9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381600" y="5969000"/>
              <a:ext cx="209550" cy="19367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FAE243F-6209-1240-B008-719484E22885}"/>
              </a:ext>
            </a:extLst>
          </p:cNvPr>
          <p:cNvGrpSpPr/>
          <p:nvPr/>
        </p:nvGrpSpPr>
        <p:grpSpPr>
          <a:xfrm>
            <a:off x="8331463" y="5904000"/>
            <a:ext cx="2331667" cy="338554"/>
            <a:chOff x="8229862" y="5904000"/>
            <a:chExt cx="2331667" cy="33855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0FD1CDE-64F9-BD4D-AB20-C2AC76F4BB5D}"/>
                </a:ext>
              </a:extLst>
            </p:cNvPr>
            <p:cNvSpPr/>
            <p:nvPr/>
          </p:nvSpPr>
          <p:spPr>
            <a:xfrm>
              <a:off x="8419529" y="5904000"/>
              <a:ext cx="21420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hartree@stfc.ac.uk</a:t>
              </a:r>
              <a:endParaRPr lang="en-GB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183128A-2899-654E-8016-A41EEEC26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8229862" y="5990254"/>
              <a:ext cx="229235" cy="161671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539DFFA5-4B51-A14E-ABD8-3A7EEE6F41B8}"/>
              </a:ext>
            </a:extLst>
          </p:cNvPr>
          <p:cNvGrpSpPr/>
          <p:nvPr/>
        </p:nvGrpSpPr>
        <p:grpSpPr>
          <a:xfrm>
            <a:off x="2909601" y="5904254"/>
            <a:ext cx="1865061" cy="338554"/>
            <a:chOff x="2808000" y="5904254"/>
            <a:chExt cx="1865061" cy="33855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90E58C5-92DD-9244-839C-FD61B93AF480}"/>
                </a:ext>
              </a:extLst>
            </p:cNvPr>
            <p:cNvSpPr/>
            <p:nvPr/>
          </p:nvSpPr>
          <p:spPr>
            <a:xfrm>
              <a:off x="2981061" y="5904254"/>
              <a:ext cx="16920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600" dirty="0">
                  <a:latin typeface="Arial" panose="020B0604020202020204" pitchFamily="34" charset="0"/>
                  <a:cs typeface="Arial" panose="020B0604020202020204" pitchFamily="34" charset="0"/>
                </a:rPr>
                <a:t>@</a:t>
              </a:r>
              <a:r>
                <a:rPr lang="en-GB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HartreeCentre</a:t>
              </a:r>
              <a:endParaRPr lang="en-GB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0" name="Picture 29" descr="A picture containing ax, tool, vector graphics, pinwheel&#10;&#10;Description automatically generated">
              <a:extLst>
                <a:ext uri="{FF2B5EF4-FFF2-40B4-BE49-F238E27FC236}">
                  <a16:creationId xmlns:a16="http://schemas.microsoft.com/office/drawing/2014/main" id="{1B09CD9A-3B85-1149-8ED9-54582576D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08000" y="5994000"/>
              <a:ext cx="236329" cy="1944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5B8228F-C957-6946-95ED-AB89296149C9}"/>
              </a:ext>
            </a:extLst>
          </p:cNvPr>
          <p:cNvGrpSpPr/>
          <p:nvPr/>
        </p:nvGrpSpPr>
        <p:grpSpPr>
          <a:xfrm>
            <a:off x="5291515" y="5904000"/>
            <a:ext cx="2437037" cy="338554"/>
            <a:chOff x="5189914" y="5904000"/>
            <a:chExt cx="2437037" cy="33855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319AEC7-5CC4-3642-89BE-2C6A74F1D252}"/>
                </a:ext>
              </a:extLst>
            </p:cNvPr>
            <p:cNvSpPr/>
            <p:nvPr/>
          </p:nvSpPr>
          <p:spPr>
            <a:xfrm>
              <a:off x="5484951" y="5904000"/>
              <a:ext cx="214200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600" dirty="0">
                  <a:latin typeface="Arial" panose="020B0604020202020204" pitchFamily="34" charset="0"/>
                  <a:cs typeface="Arial" panose="020B0604020202020204" pitchFamily="34" charset="0"/>
                </a:rPr>
                <a:t>STFC Hartree Centre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BF0AAAC-CC5A-0F42-BAA0-08972809C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5189914" y="5917069"/>
              <a:ext cx="383540" cy="3078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7729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08DC7F5-099C-FD4D-905A-DC79A38901EC}"/>
              </a:ext>
            </a:extLst>
          </p:cNvPr>
          <p:cNvSpPr/>
          <p:nvPr/>
        </p:nvSpPr>
        <p:spPr>
          <a:xfrm>
            <a:off x="404811" y="2449029"/>
            <a:ext cx="4604410" cy="286232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/>
              <a:buChar char="•"/>
            </a:pPr>
            <a:endParaRPr lang="en-GB" dirty="0">
              <a:solidFill>
                <a:schemeClr val="accent3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GB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Push toward federation (TREs, SDEs, </a:t>
            </a:r>
            <a:r>
              <a:rPr lang="en-GB" dirty="0" err="1">
                <a:solidFill>
                  <a:srgbClr val="676767"/>
                </a:solidFill>
                <a:latin typeface="Arial"/>
                <a:ea typeface="Calibri"/>
                <a:cs typeface="Arial"/>
              </a:rPr>
              <a:t>EuroHPC</a:t>
            </a:r>
            <a:r>
              <a:rPr lang="en-GB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, AIRRFED)</a:t>
            </a:r>
            <a:endParaRPr lang="en-GB" dirty="0">
              <a:cs typeface="Arial" panose="020B0604020202020204"/>
            </a:endParaRPr>
          </a:p>
          <a:p>
            <a:pPr marL="285750" indent="-285750">
              <a:buFont typeface="Arial"/>
              <a:buChar char="•"/>
            </a:pPr>
            <a:endParaRPr lang="en-GB" dirty="0">
              <a:solidFill>
                <a:srgbClr val="676767"/>
              </a:solidFill>
              <a:latin typeface="Arial"/>
              <a:ea typeface="Calibri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GB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Sudlow Review: federate, not duplicate</a:t>
            </a:r>
            <a:endParaRPr lang="en-GB" dirty="0">
              <a:cs typeface="Arial" panose="020B0604020202020204"/>
            </a:endParaRPr>
          </a:p>
          <a:p>
            <a:pPr marL="285750" indent="-285750">
              <a:buFont typeface="Arial"/>
              <a:buChar char="•"/>
            </a:pPr>
            <a:endParaRPr lang="en-GB" dirty="0">
              <a:solidFill>
                <a:srgbClr val="676767"/>
              </a:solidFill>
              <a:latin typeface="Arial"/>
              <a:ea typeface="Calibri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GB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Hartree serves academic, industry, government users</a:t>
            </a:r>
            <a:endParaRPr lang="en-GB">
              <a:solidFill>
                <a:srgbClr val="2E2C61"/>
              </a:solidFill>
              <a:latin typeface="Arial"/>
              <a:ea typeface="Calibri"/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GB" dirty="0">
              <a:solidFill>
                <a:srgbClr val="676767"/>
              </a:solidFill>
              <a:ea typeface="Calibri"/>
              <a:cs typeface="Arial"/>
            </a:endParaRPr>
          </a:p>
          <a:p>
            <a:endParaRPr lang="en-GB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67786B-8CF6-7140-A9BE-F2F0A0F1F7F0}"/>
              </a:ext>
            </a:extLst>
          </p:cNvPr>
          <p:cNvSpPr txBox="1"/>
          <p:nvPr/>
        </p:nvSpPr>
        <p:spPr>
          <a:xfrm>
            <a:off x="403341" y="345182"/>
            <a:ext cx="5557156" cy="21236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b="1" spc="-150" dirty="0">
                <a:solidFill>
                  <a:srgbClr val="2E2C61"/>
                </a:solidFill>
                <a:latin typeface="Arial"/>
                <a:ea typeface="Calibri"/>
                <a:cs typeface="Arial"/>
              </a:rPr>
              <a:t>Context: Identity in the UK DRI Landscape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FD35D8-980B-D94B-BA47-6F007292B8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691" r="16691"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24C67A-C52D-5544-86B0-813208112397}"/>
              </a:ext>
            </a:extLst>
          </p:cNvPr>
          <p:cNvSpPr txBox="1"/>
          <p:nvPr/>
        </p:nvSpPr>
        <p:spPr>
          <a:xfrm rot="16200000">
            <a:off x="10716762" y="4838514"/>
            <a:ext cx="18592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©put image credit here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688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97BFE5A-7C82-E244-83C3-A634D5C30E22}"/>
              </a:ext>
            </a:extLst>
          </p:cNvPr>
          <p:cNvSpPr/>
          <p:nvPr/>
        </p:nvSpPr>
        <p:spPr>
          <a:xfrm>
            <a:off x="403341" y="1791732"/>
            <a:ext cx="10719460" cy="34163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ea typeface="Calibri"/>
                <a:cs typeface="Arial"/>
              </a:rPr>
              <a:t>Success at AIRR FED (Isambard-AI &amp; Dawn)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accent3"/>
              </a:solidFill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ea typeface="Calibri"/>
                <a:cs typeface="Arial"/>
              </a:rPr>
              <a:t>60+ research projects utilizing 100K GPU hours on Isambard-AI phase 1.</a:t>
            </a:r>
            <a:endParaRPr lang="en-US" dirty="0">
              <a:solidFill>
                <a:schemeClr val="accent3"/>
              </a:solidFill>
            </a:endParaRP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accent3"/>
              </a:solidFill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ea typeface="Calibri"/>
                <a:cs typeface="Arial"/>
              </a:rPr>
              <a:t>100+ projects running on Dawn, from institutions across the UK.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accent3"/>
              </a:solidFill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ea typeface="Calibri"/>
                <a:cs typeface="Arial"/>
              </a:rPr>
              <a:t>AIRR FED expansion plans, supported by DSIT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accent3"/>
              </a:solidFill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ea typeface="Calibri"/>
                <a:cs typeface="Arial"/>
              </a:rPr>
              <a:t>New remit for AIRR FED to provide HPC and cloud access to UK industry.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B54F19-1212-9345-95FF-9D2815FD6E96}"/>
              </a:ext>
            </a:extLst>
          </p:cNvPr>
          <p:cNvSpPr txBox="1"/>
          <p:nvPr/>
        </p:nvSpPr>
        <p:spPr>
          <a:xfrm>
            <a:off x="403341" y="345182"/>
            <a:ext cx="11272722" cy="14465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b="1">
                <a:solidFill>
                  <a:srgbClr val="2E2C61"/>
                </a:solidFill>
                <a:latin typeface="Arial"/>
                <a:ea typeface="Calibri"/>
                <a:cs typeface="Arial"/>
              </a:rPr>
              <a:t>Why </a:t>
            </a:r>
            <a:r>
              <a:rPr lang="en-US" sz="4400" b="1" err="1">
                <a:solidFill>
                  <a:srgbClr val="2E2C61"/>
                </a:solidFill>
                <a:latin typeface="Arial"/>
                <a:ea typeface="Calibri"/>
                <a:cs typeface="Arial"/>
              </a:rPr>
              <a:t>MyAccessID</a:t>
            </a:r>
            <a:r>
              <a:rPr lang="en-US" sz="4400" b="1">
                <a:solidFill>
                  <a:srgbClr val="2E2C61"/>
                </a:solidFill>
                <a:latin typeface="Arial"/>
                <a:ea typeface="Calibri"/>
                <a:cs typeface="Arial"/>
              </a:rPr>
              <a:t> Is Relevant Now</a:t>
            </a:r>
            <a:endParaRPr lang="en-US" sz="4400">
              <a:solidFill>
                <a:srgbClr val="000000"/>
              </a:solidFill>
              <a:latin typeface="Arial"/>
              <a:ea typeface="Calibri"/>
              <a:cs typeface="Arial"/>
            </a:endParaRPr>
          </a:p>
          <a:p>
            <a:endParaRPr lang="en-US" sz="4400" b="1">
              <a:ea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29266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C251A2-0FB9-F456-3A6C-504CCC9C7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90C3E56-52B4-6F3F-5E62-D4A07E5F90D6}"/>
              </a:ext>
            </a:extLst>
          </p:cNvPr>
          <p:cNvSpPr/>
          <p:nvPr/>
        </p:nvSpPr>
        <p:spPr>
          <a:xfrm>
            <a:off x="403341" y="1791732"/>
            <a:ext cx="10719460" cy="34163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ea typeface="Calibri"/>
                <a:cs typeface="Arial"/>
              </a:rPr>
              <a:t>Introduction of Mary Coombs Cluster at Hartree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accent3"/>
              </a:solidFill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ea typeface="Calibri"/>
                <a:cs typeface="Arial"/>
              </a:rPr>
              <a:t>High capacity: 157 compute nodes powered by NVIDIA H100 GPUs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accent3"/>
              </a:solidFill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ea typeface="Calibri"/>
                <a:cs typeface="Arial"/>
              </a:rPr>
              <a:t>Offered as a PaaS solution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accent3"/>
              </a:solidFill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ea typeface="Calibri"/>
                <a:cs typeface="Arial"/>
              </a:rPr>
              <a:t>Lowering the technology barriers for using the cluster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chemeClr val="accent3"/>
              </a:solidFill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ea typeface="Calibri"/>
                <a:cs typeface="Arial"/>
              </a:rPr>
              <a:t>Possible new model for utilization of spare capacity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4502C8-9B73-424C-3886-C1CA88625B9E}"/>
              </a:ext>
            </a:extLst>
          </p:cNvPr>
          <p:cNvSpPr txBox="1"/>
          <p:nvPr/>
        </p:nvSpPr>
        <p:spPr>
          <a:xfrm>
            <a:off x="403341" y="345182"/>
            <a:ext cx="11272722" cy="144655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b="1">
                <a:solidFill>
                  <a:srgbClr val="2E2C61"/>
                </a:solidFill>
                <a:latin typeface="Arial"/>
                <a:ea typeface="Calibri"/>
                <a:cs typeface="Arial"/>
              </a:rPr>
              <a:t>Why </a:t>
            </a:r>
            <a:r>
              <a:rPr lang="en-US" sz="4400" b="1" err="1">
                <a:solidFill>
                  <a:srgbClr val="2E2C61"/>
                </a:solidFill>
                <a:latin typeface="Arial"/>
                <a:ea typeface="Calibri"/>
                <a:cs typeface="Arial"/>
              </a:rPr>
              <a:t>MyAccessID</a:t>
            </a:r>
            <a:r>
              <a:rPr lang="en-US" sz="4400" b="1">
                <a:solidFill>
                  <a:srgbClr val="2E2C61"/>
                </a:solidFill>
                <a:latin typeface="Arial"/>
                <a:ea typeface="Calibri"/>
                <a:cs typeface="Arial"/>
              </a:rPr>
              <a:t> Is Relevant Now</a:t>
            </a:r>
            <a:endParaRPr lang="en-US" sz="4400">
              <a:solidFill>
                <a:srgbClr val="000000"/>
              </a:solidFill>
              <a:latin typeface="Arial"/>
              <a:ea typeface="Calibri"/>
              <a:cs typeface="Arial"/>
            </a:endParaRPr>
          </a:p>
          <a:p>
            <a:endParaRPr lang="en-US" sz="4400" b="1">
              <a:ea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59080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6F12D0-5DDD-5DBE-D699-E854297078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C11ED22-0671-78FB-51A2-53B857C46BF0}"/>
              </a:ext>
            </a:extLst>
          </p:cNvPr>
          <p:cNvSpPr/>
          <p:nvPr/>
        </p:nvSpPr>
        <p:spPr>
          <a:xfrm>
            <a:off x="403341" y="1720840"/>
            <a:ext cx="10719460" cy="34163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Visibility across UK DRIs</a:t>
            </a:r>
            <a:endParaRPr lang="en-US" dirty="0"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latin typeface="Arial"/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 err="1">
                <a:solidFill>
                  <a:srgbClr val="676767"/>
                </a:solidFill>
                <a:ea typeface="Calibri"/>
                <a:cs typeface="+mn-lt"/>
              </a:rPr>
              <a:t>Standardised</a:t>
            </a:r>
            <a:r>
              <a:rPr lang="en-US" sz="2400" dirty="0">
                <a:solidFill>
                  <a:srgbClr val="676767"/>
                </a:solidFill>
                <a:ea typeface="Calibri"/>
                <a:cs typeface="+mn-lt"/>
              </a:rPr>
              <a:t> authentication, Faster onboarding for collaborations.</a:t>
            </a:r>
            <a:endParaRPr lang="en-US" dirty="0">
              <a:solidFill>
                <a:srgbClr val="2E2C61"/>
              </a:solidFill>
              <a:ea typeface="Calibri"/>
              <a:cs typeface="+mn-lt"/>
            </a:endParaRP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ea typeface="Calibri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+mn-lt"/>
              </a:rPr>
              <a:t>Reduced operational overhead</a:t>
            </a:r>
            <a:endParaRPr lang="en-US" dirty="0"/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ea typeface="Calibri"/>
              <a:cs typeface="+mn-lt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+mn-lt"/>
              </a:rPr>
              <a:t>Higher assurance via institutional IdPs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/>
              </a:rPr>
              <a:t>New business models: federated workload backfilling</a:t>
            </a:r>
            <a:endParaRPr lang="en-US" sz="2400" dirty="0">
              <a:cs typeface="Arial" panose="020B0604020202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EA5772-AC0F-E79C-F421-B228E51FAFC2}"/>
              </a:ext>
            </a:extLst>
          </p:cNvPr>
          <p:cNvSpPr txBox="1"/>
          <p:nvPr/>
        </p:nvSpPr>
        <p:spPr>
          <a:xfrm>
            <a:off x="403341" y="345182"/>
            <a:ext cx="1127272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b="1" dirty="0">
                <a:solidFill>
                  <a:srgbClr val="2E2C61"/>
                </a:solidFill>
                <a:latin typeface="Arial"/>
                <a:ea typeface="Calibri"/>
                <a:cs typeface="Arial"/>
              </a:rPr>
              <a:t>Benefits to Hartree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655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F42E2B-DAED-1267-A098-65FED70D9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B1A13B-3BDC-392B-CC14-868BF9374E51}"/>
              </a:ext>
            </a:extLst>
          </p:cNvPr>
          <p:cNvSpPr/>
          <p:nvPr/>
        </p:nvSpPr>
        <p:spPr>
          <a:xfrm>
            <a:off x="403341" y="1536174"/>
            <a:ext cx="10719460" cy="378565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Research Software Engineering (RSE) team drives innovation and adoption of cutting-edge technologies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ea typeface="Calibri"/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Compliance &amp; Governance ensures policies, assurance levels, risk assessments, and business justification are in place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ea typeface="Calibri"/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Operations team </a:t>
            </a:r>
            <a:r>
              <a:rPr lang="en-US" sz="2400" dirty="0" err="1">
                <a:solidFill>
                  <a:srgbClr val="676767"/>
                </a:solidFill>
                <a:ea typeface="Calibri"/>
                <a:cs typeface="Arial" panose="020B0604020202020204"/>
              </a:rPr>
              <a:t>prioritises</a:t>
            </a: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 stability, reliability, and proven, supportable technologies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ea typeface="Calibri"/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 err="1">
                <a:solidFill>
                  <a:srgbClr val="676767"/>
                </a:solidFill>
                <a:ea typeface="Calibri"/>
                <a:cs typeface="Arial" panose="020B0604020202020204"/>
              </a:rPr>
              <a:t>MyAccessID</a:t>
            </a: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 adoption benefits from bringing these perspectives together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165768-FED5-9A59-66C8-8DABA5ED6F86}"/>
              </a:ext>
            </a:extLst>
          </p:cNvPr>
          <p:cNvSpPr txBox="1"/>
          <p:nvPr/>
        </p:nvSpPr>
        <p:spPr>
          <a:xfrm>
            <a:off x="403341" y="345182"/>
            <a:ext cx="1127272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b="1" dirty="0">
                <a:solidFill>
                  <a:srgbClr val="2E2C61"/>
                </a:solidFill>
                <a:latin typeface="Arial"/>
                <a:ea typeface="Calibri"/>
                <a:cs typeface="Arial"/>
              </a:rPr>
              <a:t>Perspectives at Hartree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164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C54FE1-D2DE-D1F3-F63C-BEFBEFEDD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04E9115-7404-096B-22BB-02E28F3E7E9C}"/>
              </a:ext>
            </a:extLst>
          </p:cNvPr>
          <p:cNvSpPr/>
          <p:nvPr/>
        </p:nvSpPr>
        <p:spPr>
          <a:xfrm>
            <a:off x="403341" y="1302555"/>
            <a:ext cx="10719460" cy="452431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Cultural resistance to change long-established stack.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ea typeface="Calibri"/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Preference for classic SSH and SAFE-based access models. Maintaining production service.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ea typeface="Calibri"/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Other requirements: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Cybersecurity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Legal and statutory compliance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Hartree, STFC, and UKRI current policies and processes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Ongoing support and governance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ea typeface="Calibri"/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 panose="020B0604020202020204"/>
              </a:rPr>
              <a:t>Progressive adoption approach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59EE77-B162-80BA-00CF-ECD6BA0DD9F0}"/>
              </a:ext>
            </a:extLst>
          </p:cNvPr>
          <p:cNvSpPr txBox="1"/>
          <p:nvPr/>
        </p:nvSpPr>
        <p:spPr>
          <a:xfrm>
            <a:off x="403341" y="345182"/>
            <a:ext cx="1127272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b="1">
                <a:solidFill>
                  <a:srgbClr val="2E2C61"/>
                </a:solidFill>
                <a:latin typeface="Arial"/>
                <a:ea typeface="Calibri"/>
                <a:cs typeface="Arial"/>
              </a:rPr>
              <a:t>Cultural And Operational Barriers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6499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4867BE-C95D-C1BF-03EA-96350145D9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AF8B8EA-2CF7-6A82-2516-97D2E8D20A8A}"/>
              </a:ext>
            </a:extLst>
          </p:cNvPr>
          <p:cNvSpPr/>
          <p:nvPr/>
        </p:nvSpPr>
        <p:spPr>
          <a:xfrm>
            <a:off x="403341" y="1720840"/>
            <a:ext cx="10719460" cy="378565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Current gap: non-academic identity support</a:t>
            </a:r>
            <a:endParaRPr lang="en-US" dirty="0">
              <a:cs typeface="Arial" panose="020B0604020202020204"/>
            </a:endParaRPr>
          </a:p>
          <a:p>
            <a:endParaRPr lang="en-US" sz="2400" dirty="0">
              <a:solidFill>
                <a:srgbClr val="676767"/>
              </a:solidFill>
              <a:latin typeface="Arial"/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Possible IdP of Last Resort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Centrally managed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Can provide a higher AAL</a:t>
            </a: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cs typeface="Arial"/>
              </a:rPr>
              <a:t>Email Based Authentication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cs typeface="Arial"/>
              </a:rPr>
              <a:t>Convenient but not as secure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cs typeface="Arial"/>
              </a:rPr>
              <a:t>By itself only provides AAL1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cs typeface="Arial"/>
              </a:rPr>
              <a:t>Registration Authorities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048AE6-84B7-260F-D7B9-EB87978E13D1}"/>
              </a:ext>
            </a:extLst>
          </p:cNvPr>
          <p:cNvSpPr txBox="1"/>
          <p:nvPr/>
        </p:nvSpPr>
        <p:spPr>
          <a:xfrm>
            <a:off x="403341" y="345182"/>
            <a:ext cx="1127272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b="1" dirty="0">
                <a:solidFill>
                  <a:srgbClr val="2E2C61"/>
                </a:solidFill>
                <a:latin typeface="Arial"/>
                <a:ea typeface="Calibri"/>
                <a:cs typeface="Arial"/>
              </a:rPr>
              <a:t>Extending to </a:t>
            </a:r>
            <a:r>
              <a:rPr lang="en-US" sz="4400" b="1">
                <a:solidFill>
                  <a:srgbClr val="2E2C61"/>
                </a:solidFill>
                <a:latin typeface="Arial"/>
                <a:ea typeface="Calibri"/>
                <a:cs typeface="Arial"/>
              </a:rPr>
              <a:t>Government and </a:t>
            </a:r>
            <a:r>
              <a:rPr lang="en-US" sz="4400" b="1" dirty="0">
                <a:solidFill>
                  <a:srgbClr val="2E2C61"/>
                </a:solidFill>
                <a:latin typeface="Arial"/>
                <a:ea typeface="Calibri"/>
                <a:cs typeface="Arial"/>
              </a:rPr>
              <a:t>Industry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4ED3EE-DF93-27D2-5FFD-2D67DACE0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071" y="4387324"/>
            <a:ext cx="6269568" cy="2238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2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432E02-EB01-EF25-31E8-0AE28C7D2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38A0B9-0404-72C4-3A52-69AD52513D90}"/>
              </a:ext>
            </a:extLst>
          </p:cNvPr>
          <p:cNvSpPr/>
          <p:nvPr/>
        </p:nvSpPr>
        <p:spPr>
          <a:xfrm>
            <a:off x="417600" y="1986300"/>
            <a:ext cx="10719460" cy="267765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ea typeface="Calibri"/>
                <a:cs typeface="Arial"/>
              </a:rPr>
              <a:t>UK DRIs moving toward federation</a:t>
            </a:r>
            <a:endParaRPr lang="en-US" sz="2400" dirty="0"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latin typeface="Arial"/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 err="1">
                <a:solidFill>
                  <a:srgbClr val="676767"/>
                </a:solidFill>
                <a:latin typeface="Arial"/>
                <a:ea typeface="Calibri"/>
                <a:cs typeface="Arial"/>
              </a:rPr>
              <a:t>MyAccessID</a:t>
            </a:r>
            <a:r>
              <a:rPr lang="en-US" sz="2400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 as the backbone for user identity federation</a:t>
            </a:r>
            <a:endParaRPr lang="en-US" dirty="0"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ea typeface="Calibri"/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Project addresses identity gaps</a:t>
            </a:r>
            <a:endParaRPr lang="en-US" dirty="0">
              <a:cs typeface="Arial" panose="020B0604020202020204"/>
            </a:endParaRPr>
          </a:p>
          <a:p>
            <a:pPr marL="342900" indent="-342900">
              <a:buFont typeface="Arial"/>
              <a:buChar char="•"/>
            </a:pPr>
            <a:endParaRPr lang="en-US" sz="2400" dirty="0">
              <a:solidFill>
                <a:srgbClr val="676767"/>
              </a:solidFill>
              <a:latin typeface="Arial"/>
              <a:ea typeface="Calibri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676767"/>
                </a:solidFill>
                <a:latin typeface="Arial"/>
                <a:ea typeface="Calibri"/>
                <a:cs typeface="Arial"/>
              </a:rPr>
              <a:t>Positions Hartree for future federation</a:t>
            </a:r>
            <a:endParaRPr lang="en-US" dirty="0">
              <a:cs typeface="Arial" panose="020B0604020202020204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FD0CDE-D260-809B-C191-95C9BE1996BC}"/>
              </a:ext>
            </a:extLst>
          </p:cNvPr>
          <p:cNvSpPr txBox="1"/>
          <p:nvPr/>
        </p:nvSpPr>
        <p:spPr>
          <a:xfrm>
            <a:off x="403341" y="345182"/>
            <a:ext cx="11272722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400" b="1">
                <a:solidFill>
                  <a:srgbClr val="2E2C61"/>
                </a:solidFill>
                <a:ea typeface="+mn-lt"/>
                <a:cs typeface="+mn-lt"/>
              </a:rPr>
              <a:t>Looking Ahead: A Federated Future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541104"/>
      </p:ext>
    </p:extLst>
  </p:cSld>
  <p:clrMapOvr>
    <a:masterClrMapping/>
  </p:clrMapOvr>
</p:sld>
</file>

<file path=ppt/theme/theme1.xml><?xml version="1.0" encoding="utf-8"?>
<a:theme xmlns:a="http://schemas.openxmlformats.org/drawingml/2006/main" name="Font and logo master">
  <a:themeElements>
    <a:clrScheme name="STFC Hartree Centre">
      <a:dk1>
        <a:srgbClr val="2E2C61"/>
      </a:dk1>
      <a:lt1>
        <a:srgbClr val="FFFFFF"/>
      </a:lt1>
      <a:dk2>
        <a:srgbClr val="003088"/>
      </a:dk2>
      <a:lt2>
        <a:srgbClr val="FFFFFF"/>
      </a:lt2>
      <a:accent1>
        <a:srgbClr val="1E5DF8"/>
      </a:accent1>
      <a:accent2>
        <a:srgbClr val="003088"/>
      </a:accent2>
      <a:accent3>
        <a:srgbClr val="676767"/>
      </a:accent3>
      <a:accent4>
        <a:srgbClr val="2E2D61"/>
      </a:accent4>
      <a:accent5>
        <a:srgbClr val="00BED5"/>
      </a:accent5>
      <a:accent6>
        <a:srgbClr val="FF5A59"/>
      </a:accent6>
      <a:hlink>
        <a:srgbClr val="1E5CF7"/>
      </a:hlink>
      <a:folHlink>
        <a:srgbClr val="944E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ont WITHOUT logo master">
  <a:themeElements>
    <a:clrScheme name="STFC theme">
      <a:dk1>
        <a:srgbClr val="2E2C61"/>
      </a:dk1>
      <a:lt1>
        <a:srgbClr val="FFFFFF"/>
      </a:lt1>
      <a:dk2>
        <a:srgbClr val="2E2C61"/>
      </a:dk2>
      <a:lt2>
        <a:srgbClr val="FFFFFF"/>
      </a:lt2>
      <a:accent1>
        <a:srgbClr val="1E5DF8"/>
      </a:accent1>
      <a:accent2>
        <a:srgbClr val="003088"/>
      </a:accent2>
      <a:accent3>
        <a:srgbClr val="F08900"/>
      </a:accent3>
      <a:accent4>
        <a:srgbClr val="616161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7AC9C2DF2F6324D918FFAEDE596A27C" ma:contentTypeVersion="18" ma:contentTypeDescription="Create a new document." ma:contentTypeScope="" ma:versionID="8432a3740b84f759c3d61c069d4bfbf9">
  <xsd:schema xmlns:xsd="http://www.w3.org/2001/XMLSchema" xmlns:xs="http://www.w3.org/2001/XMLSchema" xmlns:p="http://schemas.microsoft.com/office/2006/metadata/properties" xmlns:ns2="871e54d2-93d9-4a43-a7f1-8853e45a93fe" xmlns:ns3="71de1993-89db-4ae4-a069-6319ff6cd35d" targetNamespace="http://schemas.microsoft.com/office/2006/metadata/properties" ma:root="true" ma:fieldsID="de1ad1242ece495ec3fdb6a2ad9843e2" ns2:_="" ns3:_="">
    <xsd:import namespace="871e54d2-93d9-4a43-a7f1-8853e45a93fe"/>
    <xsd:import namespace="71de1993-89db-4ae4-a069-6319ff6cd3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1e54d2-93d9-4a43-a7f1-8853e45a93f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fe07c91c-676c-4292-ab42-0332d43006d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de1993-89db-4ae4-a069-6319ff6cd35d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f579b1c8-d570-4837-83ee-8d7870ce5b34}" ma:internalName="TaxCatchAll" ma:showField="CatchAllData" ma:web="71de1993-89db-4ae4-a069-6319ff6cd35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871e54d2-93d9-4a43-a7f1-8853e45a93fe" xsi:nil="true"/>
    <TaxCatchAll xmlns="71de1993-89db-4ae4-a069-6319ff6cd35d" xsi:nil="true"/>
    <lcf76f155ced4ddcb4097134ff3c332f xmlns="871e54d2-93d9-4a43-a7f1-8853e45a93fe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DF806B6-10F9-49CD-A92F-39D6AAC914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8ADE7E7-921D-4674-943E-F6D817DD5F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71e54d2-93d9-4a43-a7f1-8853e45a93fe"/>
    <ds:schemaRef ds:uri="71de1993-89db-4ae4-a069-6319ff6cd3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64E1E4C-B4E0-4252-BC84-2C85D5160FC2}">
  <ds:schemaRefs>
    <ds:schemaRef ds:uri="71de1993-89db-4ae4-a069-6319ff6cd35d"/>
    <ds:schemaRef ds:uri="7e30df28-d906-45ca-99b3-b21bab123d78"/>
    <ds:schemaRef ds:uri="871e54d2-93d9-4a43-a7f1-8853e45a93fe"/>
    <ds:schemaRef ds:uri="e5ebcf68-ced2-4a98-b72f-28c94d1ed58b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12238</TotalTime>
  <Words>1976</Words>
  <Application>Microsoft Office PowerPoint</Application>
  <PresentationFormat>Widescreen</PresentationFormat>
  <Paragraphs>195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Font and logo master</vt:lpstr>
      <vt:lpstr>Font WITHOUT logo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 Millard</dc:creator>
  <cp:lastModifiedBy>Izzeldin, Ayman (STFC,DL,HC)</cp:lastModifiedBy>
  <cp:revision>366</cp:revision>
  <cp:lastPrinted>2019-10-02T08:27:37Z</cp:lastPrinted>
  <dcterms:created xsi:type="dcterms:W3CDTF">2019-09-17T08:04:08Z</dcterms:created>
  <dcterms:modified xsi:type="dcterms:W3CDTF">2025-12-05T11:16:16Z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0x01010047AC9C2DF2F6324D918FFAEDE596A27C</vt:lpwstr>
  </property>
  <property fmtid="{D5CDD505-2E9C-101B-9397-08002B2CF9AE}" pid="3" name="_dlc_DocIdItemGuid">
    <vt:lpwstr>135feeb0-1e46-4549-be51-f2caa8a23389</vt:lpwstr>
  </property>
  <property fmtid="{D5CDD505-2E9C-101B-9397-08002B2CF9AE}" pid="4" name="Order">
    <vt:r8>55300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ExtendedDescription">
    <vt:lpwstr/>
  </property>
  <property fmtid="{D5CDD505-2E9C-101B-9397-08002B2CF9AE}" pid="8" name="TriggerFlowInfo">
    <vt:lpwstr/>
  </property>
  <property fmtid="{D5CDD505-2E9C-101B-9397-08002B2CF9AE}" pid="9" name="_SourceUrl">
    <vt:lpwstr/>
  </property>
  <property fmtid="{D5CDD505-2E9C-101B-9397-08002B2CF9AE}" pid="10" name="_SharedFileIndex">
    <vt:lpwstr/>
  </property>
  <property fmtid="{D5CDD505-2E9C-101B-9397-08002B2CF9AE}" pid="11" name="ComplianceAssetId">
    <vt:lpwstr/>
  </property>
  <property fmtid="{D5CDD505-2E9C-101B-9397-08002B2CF9AE}" pid="12" name="TemplateUrl">
    <vt:lpwstr/>
  </property>
  <property fmtid="{D5CDD505-2E9C-101B-9397-08002B2CF9AE}" pid="13" name="MediaServiceImageTags">
    <vt:lpwstr/>
  </property>
</Properties>
</file>

<file path=docProps/thumbnail.jpeg>
</file>